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 Mono Medium"/>
      <p:regular r:id="rId12"/>
      <p:bold r:id="rId13"/>
      <p:italic r:id="rId14"/>
      <p:boldItalic r:id="rId15"/>
    </p:embeddedFont>
    <p:embeddedFont>
      <p:font typeface="Concert One"/>
      <p:regular r:id="rId16"/>
    </p:embeddedFont>
    <p:embeddedFont>
      <p:font typeface="Coming Soon"/>
      <p:regular r:id="rId17"/>
    </p:embeddedFon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21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MonoMedium-bold.fntdata"/><Relationship Id="rId12" Type="http://schemas.openxmlformats.org/officeDocument/2006/relationships/font" Target="fonts/RobotoMonoMedium-regular.fntdata"/><Relationship Id="rId15" Type="http://schemas.openxmlformats.org/officeDocument/2006/relationships/font" Target="fonts/RobotoMonoMedium-boldItalic.fntdata"/><Relationship Id="rId14" Type="http://schemas.openxmlformats.org/officeDocument/2006/relationships/font" Target="fonts/RobotoMonoMedium-italic.fntdata"/><Relationship Id="rId17" Type="http://schemas.openxmlformats.org/officeDocument/2006/relationships/font" Target="fonts/ComingSoon-regular.fntdata"/><Relationship Id="rId16" Type="http://schemas.openxmlformats.org/officeDocument/2006/relationships/font" Target="fonts/ConcertOne-regular.fntdata"/><Relationship Id="rId19" Type="http://schemas.openxmlformats.org/officeDocument/2006/relationships/font" Target="fonts/RobotoMono-bold.fntdata"/><Relationship Id="rId18" Type="http://schemas.openxmlformats.org/officeDocument/2006/relationships/font" Target="fonts/Roboto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53034354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53034354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77e3144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77e3144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Givelify: heavy emphasis on religious causes, has a financial tracking component. We like the financial tracking, but want to focus more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Donorbox: focus is on how to invite and encourage donors; aimed at individuals/organizations starting donations, not donors, which is what we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Fundly: website only; also aimed at individuals/organizations starting donations (has functionality like Facebook donation integration), not donators, which is what we 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broadly on social good, not religion.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Onecause: includes auctions, event planning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53034354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53034354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Simple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Donate to a cause effectively without having to do research on organizations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Medium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Set up recurring donations for different causes or organizations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Complex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 your charity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See the organizations and amount you’ve donated to them  long-term and retrieve your tax-forms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Request donations for specific items for short-term causes (ex: school supply donations at the start of school,water for flood relief, etc…)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53034354b_0_24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53034354b_0_24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Conflicting Values: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values surround systemic equity and ensuring that different marginalized communities are receiving support, which can be progressed through financial equity. However, this can create a dynamic in which </a:t>
            </a:r>
            <a:r>
              <a:rPr lang="en"/>
              <a:t>privileged</a:t>
            </a:r>
            <a:r>
              <a:rPr lang="en"/>
              <a:t> individuals are fixing the problems of marginalized communities, in tern reinforcing a </a:t>
            </a:r>
            <a:r>
              <a:rPr lang="en"/>
              <a:t>hierarchy</a:t>
            </a:r>
            <a:r>
              <a:rPr lang="en"/>
              <a:t> of wealth, </a:t>
            </a:r>
            <a:r>
              <a:rPr lang="en"/>
              <a:t>privilege</a:t>
            </a:r>
            <a:r>
              <a:rPr lang="en"/>
              <a:t>, and </a:t>
            </a:r>
            <a:r>
              <a:rPr lang="en"/>
              <a:t>inherently</a:t>
            </a:r>
            <a:r>
              <a:rPr lang="en"/>
              <a:t> white supremacy.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53034354b_0_24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53034354b_0_24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0dbf348f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0dbf348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0dbf348f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0dbf348f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1905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 l="0" r="0" t="0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4" type="title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6" type="title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2" name="Google Shape;72;p13"/>
          <p:cNvSpPr txBox="1"/>
          <p:nvPr>
            <p:ph idx="7" type="subTitle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4" type="title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6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b="0" sz="16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602672" y="201002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839201" y="2389868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title"/>
          </p:nvPr>
        </p:nvSpPr>
        <p:spPr>
          <a:xfrm>
            <a:off x="5845528" y="201002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5845522" y="2389875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4" type="title"/>
          </p:nvPr>
        </p:nvSpPr>
        <p:spPr>
          <a:xfrm>
            <a:off x="602672" y="3449699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9" name="Google Shape;99;p16"/>
          <p:cNvSpPr txBox="1"/>
          <p:nvPr>
            <p:ph idx="5" type="subTitle"/>
          </p:nvPr>
        </p:nvSpPr>
        <p:spPr>
          <a:xfrm>
            <a:off x="839201" y="3838273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6" type="title"/>
          </p:nvPr>
        </p:nvSpPr>
        <p:spPr>
          <a:xfrm>
            <a:off x="5845528" y="344969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01" name="Google Shape;101;p16"/>
          <p:cNvSpPr txBox="1"/>
          <p:nvPr>
            <p:ph idx="7" type="subTitle"/>
          </p:nvPr>
        </p:nvSpPr>
        <p:spPr>
          <a:xfrm>
            <a:off x="5845522" y="3838276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hasCustomPrompt="1" type="title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hasCustomPrompt="1" idx="2" type="title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hasCustomPrompt="1" idx="4" type="title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6166050" y="1183210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6166050" y="1620375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title"/>
          </p:nvPr>
        </p:nvSpPr>
        <p:spPr>
          <a:xfrm>
            <a:off x="6166040" y="2678335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6166050" y="3115508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title"/>
          </p:nvPr>
        </p:nvSpPr>
        <p:spPr>
          <a:xfrm>
            <a:off x="1002325" y="711175"/>
            <a:ext cx="2666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APTION_ONL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90747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113785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2" type="title"/>
          </p:nvPr>
        </p:nvSpPr>
        <p:spPr>
          <a:xfrm>
            <a:off x="531873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28" name="Google Shape;128;p19"/>
          <p:cNvSpPr txBox="1"/>
          <p:nvPr>
            <p:ph idx="3" type="subTitle"/>
          </p:nvPr>
        </p:nvSpPr>
        <p:spPr>
          <a:xfrm>
            <a:off x="554912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BIG_NUMBER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2" type="title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1664334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3" type="title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1"/>
          <p:cNvSpPr txBox="1"/>
          <p:nvPr>
            <p:ph idx="4" type="subTitle"/>
          </p:nvPr>
        </p:nvSpPr>
        <p:spPr>
          <a:xfrm>
            <a:off x="3817468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5" type="title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1"/>
          <p:cNvSpPr txBox="1"/>
          <p:nvPr>
            <p:ph idx="6" type="subTitle"/>
          </p:nvPr>
        </p:nvSpPr>
        <p:spPr>
          <a:xfrm>
            <a:off x="5970602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7" type="title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1"/>
          <p:cNvSpPr txBox="1"/>
          <p:nvPr>
            <p:ph idx="8" type="subTitle"/>
          </p:nvPr>
        </p:nvSpPr>
        <p:spPr>
          <a:xfrm>
            <a:off x="1664334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9" type="title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21"/>
          <p:cNvSpPr txBox="1"/>
          <p:nvPr>
            <p:ph idx="13" type="subTitle"/>
          </p:nvPr>
        </p:nvSpPr>
        <p:spPr>
          <a:xfrm>
            <a:off x="3817468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4" type="title"/>
          </p:nvPr>
        </p:nvSpPr>
        <p:spPr>
          <a:xfrm>
            <a:off x="5970592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21"/>
          <p:cNvSpPr txBox="1"/>
          <p:nvPr>
            <p:ph idx="15" type="subTitle"/>
          </p:nvPr>
        </p:nvSpPr>
        <p:spPr>
          <a:xfrm>
            <a:off x="5970602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TITLE_AND_DESCRIPTION_1_1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APTION_ONLY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IG_NUMBER_1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8925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indent="-288925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indent="-288925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indent="-288925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indent="-288925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indent="-288925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indent="-288925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indent="-288925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indent="-288925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44675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05925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1002325" y="711175"/>
            <a:ext cx="20721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6092370" y="-1056710"/>
            <a:ext cx="2878009" cy="336479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000000">
                <a:alpha val="39000"/>
              </a:srgbClr>
            </a:outerShdw>
          </a:effectLst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1002325" y="711173"/>
            <a:ext cx="24039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b="1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2" type="title"/>
          </p:nvPr>
        </p:nvSpPr>
        <p:spPr>
          <a:xfrm>
            <a:off x="2491500" y="1225600"/>
            <a:ext cx="41610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theGivingTree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type="title"/>
          </p:nvPr>
        </p:nvSpPr>
        <p:spPr>
          <a:xfrm>
            <a:off x="1973175" y="1970350"/>
            <a:ext cx="4932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Give smarter</a:t>
            </a:r>
            <a:endParaRPr sz="3300"/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2270400" y="2786050"/>
            <a:ext cx="4603200" cy="17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Problem: </a:t>
            </a:r>
            <a:r>
              <a:rPr lang="en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Donators need an easy way to donate to the causes they care about effectively and track their donations. Organizations need a consistent stream of donations that enable them to plan and budget effectively long-term. </a:t>
            </a:r>
            <a:endParaRPr sz="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Solution:</a:t>
            </a:r>
            <a:r>
              <a:rPr lang="en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An app that takes the guesswork out of donating by automatically identifying high-impact </a:t>
            </a:r>
            <a:r>
              <a:rPr lang="en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nonprofits</a:t>
            </a:r>
            <a:r>
              <a:rPr lang="en" sz="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that users can donate to, letting them set up recurring donations, and managing donations long-term.</a:t>
            </a:r>
            <a:endParaRPr sz="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758625" y="970650"/>
            <a:ext cx="35415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Givelify and Donorbox are the main competitors. </a:t>
            </a:r>
            <a:endParaRPr sz="1500"/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How their </a:t>
            </a:r>
            <a:r>
              <a:rPr lang="en" sz="900"/>
              <a:t>solutions</a:t>
            </a:r>
            <a:r>
              <a:rPr lang="en" sz="900"/>
              <a:t> differ?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Individuals can start their own donation drives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Mainly for church/ministry organizations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Ask for names of specific organizations you want to donate to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What works?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The UI/UX is simple and they allow for filtering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What doesn’t work?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Overwhelming focus on religion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App focus is on helping organizations organize donations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What makes us unique?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We allow users to choose a cause as </a:t>
            </a:r>
            <a:r>
              <a:rPr lang="en" sz="900"/>
              <a:t>opposed</a:t>
            </a:r>
            <a:r>
              <a:rPr lang="en" sz="900"/>
              <a:t> to an organization to donate to, saving users time and effort from researching</a:t>
            </a:r>
            <a:endParaRPr sz="900"/>
          </a:p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758625" y="530950"/>
            <a:ext cx="33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750" y="1244650"/>
            <a:ext cx="1417125" cy="14171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88000"/>
              </a:srgbClr>
            </a:outerShdw>
          </a:effectLst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950" y="1526547"/>
            <a:ext cx="1911450" cy="9987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8040000" dist="19050">
              <a:srgbClr val="000000">
                <a:alpha val="66000"/>
              </a:srgbClr>
            </a:outerShdw>
          </a:effectLst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400" y="2802513"/>
            <a:ext cx="1372925" cy="137024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88000"/>
              </a:srgbClr>
            </a:outerShdw>
          </a:effectLst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225" y="2930376"/>
            <a:ext cx="1911450" cy="100162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8040000" dist="19050">
              <a:srgbClr val="000000">
                <a:alpha val="66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Simple</a:t>
            </a:r>
            <a:endParaRPr sz="3500"/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Donate to a cause effectively without having to do research on organizations</a:t>
            </a:r>
            <a:endParaRPr sz="1200"/>
          </a:p>
        </p:txBody>
      </p:sp>
      <p:sp>
        <p:nvSpPr>
          <p:cNvPr id="193" name="Google Shape;193;p29"/>
          <p:cNvSpPr txBox="1"/>
          <p:nvPr>
            <p:ph idx="2" type="title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Medium</a:t>
            </a:r>
            <a:endParaRPr sz="3500"/>
          </a:p>
        </p:txBody>
      </p:sp>
      <p:sp>
        <p:nvSpPr>
          <p:cNvPr id="194" name="Google Shape;194;p29"/>
          <p:cNvSpPr txBox="1"/>
          <p:nvPr>
            <p:ph idx="3" type="subTitle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 up recurring donations for different causes or organizations</a:t>
            </a:r>
            <a:endParaRPr sz="1200"/>
          </a:p>
        </p:txBody>
      </p:sp>
      <p:sp>
        <p:nvSpPr>
          <p:cNvPr id="195" name="Google Shape;195;p29"/>
          <p:cNvSpPr txBox="1"/>
          <p:nvPr>
            <p:ph idx="4" type="title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Complex</a:t>
            </a:r>
            <a:endParaRPr sz="3500"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5581000" y="3383400"/>
            <a:ext cx="24219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See the organizations and amount you’ve donated to them  long-term and retrieve your tax-forms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97" name="Google Shape;197;p29"/>
          <p:cNvGrpSpPr/>
          <p:nvPr/>
        </p:nvGrpSpPr>
        <p:grpSpPr>
          <a:xfrm>
            <a:off x="1703145" y="1209010"/>
            <a:ext cx="1297793" cy="1297998"/>
            <a:chOff x="5572206" y="2418687"/>
            <a:chExt cx="1023900" cy="1023900"/>
          </a:xfrm>
        </p:grpSpPr>
        <p:sp>
          <p:nvSpPr>
            <p:cNvPr id="198" name="Google Shape;198;p2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 rot="-1138073">
              <a:off x="5681280" y="2527762"/>
              <a:ext cx="805752" cy="805752"/>
            </a:xfrm>
            <a:prstGeom prst="pie">
              <a:avLst>
                <a:gd fmla="val 13513838" name="adj1"/>
                <a:gd fmla="val 1620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9"/>
          <p:cNvGrpSpPr/>
          <p:nvPr/>
        </p:nvGrpSpPr>
        <p:grpSpPr>
          <a:xfrm>
            <a:off x="4061300" y="1347229"/>
            <a:ext cx="1021386" cy="1021538"/>
            <a:chOff x="5681273" y="2527788"/>
            <a:chExt cx="805827" cy="805820"/>
          </a:xfrm>
        </p:grpSpPr>
        <p:sp>
          <p:nvSpPr>
            <p:cNvPr id="201" name="Google Shape;201;p2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5681273" y="2527807"/>
              <a:ext cx="805800" cy="805800"/>
            </a:xfrm>
            <a:prstGeom prst="pie">
              <a:avLst>
                <a:gd fmla="val 5307796" name="adj1"/>
                <a:gd fmla="val 16200000" name="adj2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9"/>
          <p:cNvGrpSpPr/>
          <p:nvPr/>
        </p:nvGrpSpPr>
        <p:grpSpPr>
          <a:xfrm>
            <a:off x="6166627" y="1232666"/>
            <a:ext cx="1250642" cy="1250840"/>
            <a:chOff x="5590939" y="2437417"/>
            <a:chExt cx="986700" cy="986700"/>
          </a:xfrm>
        </p:grpSpPr>
        <p:sp>
          <p:nvSpPr>
            <p:cNvPr id="204" name="Google Shape;204;p2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 rot="9900074">
              <a:off x="5681466" y="2527944"/>
              <a:ext cx="805647" cy="805647"/>
            </a:xfrm>
            <a:prstGeom prst="pie">
              <a:avLst>
                <a:gd fmla="val 6991087" name="adj1"/>
                <a:gd fmla="val 449438" name="adj2"/>
              </a:avLst>
            </a:pr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9"/>
          <p:cNvSpPr txBox="1"/>
          <p:nvPr>
            <p:ph type="title"/>
          </p:nvPr>
        </p:nvSpPr>
        <p:spPr>
          <a:xfrm>
            <a:off x="3640150" y="5453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965345" y="7047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in Design</a:t>
            </a:r>
            <a:endParaRPr/>
          </a:p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868100" y="1169525"/>
            <a:ext cx="2784600" cy="30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Equity: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LcPeriod"/>
            </a:pPr>
            <a:r>
              <a:rPr lang="en" sz="1000">
                <a:solidFill>
                  <a:schemeClr val="dk1"/>
                </a:solidFill>
              </a:rPr>
              <a:t>Financial equity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LcPeriod"/>
            </a:pPr>
            <a:r>
              <a:rPr lang="en" sz="1000">
                <a:solidFill>
                  <a:schemeClr val="dk1"/>
                </a:solidFill>
              </a:rPr>
              <a:t>Wealth redistribution 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LcPeriod"/>
            </a:pPr>
            <a:r>
              <a:rPr lang="en" sz="1000">
                <a:solidFill>
                  <a:schemeClr val="dk1"/>
                </a:solidFill>
              </a:rPr>
              <a:t>Sharing knowledge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Efficiency: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Minimizing complexity of donating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Suggests charities that are effectively using donations or are in need of money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Education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Learning financial benefits of donating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Learning about which organizations are </a:t>
            </a:r>
            <a:r>
              <a:rPr lang="en" sz="1000"/>
              <a:t>legitimate</a:t>
            </a:r>
            <a:r>
              <a:rPr lang="en" sz="1000"/>
              <a:t> 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3" name="Google Shape;213;p30"/>
          <p:cNvSpPr txBox="1"/>
          <p:nvPr>
            <p:ph idx="2" type="title"/>
          </p:nvPr>
        </p:nvSpPr>
        <p:spPr>
          <a:xfrm>
            <a:off x="5260855" y="7047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Conflicting Values</a:t>
            </a:r>
            <a:endParaRPr/>
          </a:p>
        </p:txBody>
      </p:sp>
      <p:sp>
        <p:nvSpPr>
          <p:cNvPr id="214" name="Google Shape;214;p30"/>
          <p:cNvSpPr txBox="1"/>
          <p:nvPr>
            <p:ph idx="3" type="subTitle"/>
          </p:nvPr>
        </p:nvSpPr>
        <p:spPr>
          <a:xfrm>
            <a:off x="5092850" y="1169525"/>
            <a:ext cx="33450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Finding balance between wealth redistribution and white-savior complex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We addressed this issue by incorporating the task to provide tax forms, a concept typically only familiar for wealthy communities.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Taking into consideration that all non-profit organizations must have circulating resources and funding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Storyboards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050" y="1172875"/>
            <a:ext cx="4009800" cy="285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5448500" y="1172875"/>
            <a:ext cx="298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Problem: People understand the cause they want to support but do not know which organization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448500" y="2399725"/>
            <a:ext cx="298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Simple Task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: Donate to a cause effectively without having to do research on organizations.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Storyboards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075" y="1172201"/>
            <a:ext cx="3711728" cy="29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5448500" y="1096675"/>
            <a:ext cx="2987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Problem: 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 Medium"/>
              <a:buChar char="●"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Donors: Want to donate regularly and as much as they can but do not remember or cannot afford a lump sum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 Medium"/>
              <a:buChar char="●"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Organizations: Need a more consistent stream of income for budgeting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448500" y="3382775"/>
            <a:ext cx="298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Moderate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Task: Set up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recurring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 donations for different causes or organizations.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Storyboards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00" y="1172875"/>
            <a:ext cx="4064148" cy="232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5600900" y="1172875"/>
            <a:ext cx="2987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Problem: 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Remembering where you donated to for financial purposes is hard leveraging them is rare to do when you are not the financial elite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5600900" y="2933650"/>
            <a:ext cx="298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Complex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Task: See the 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organizations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 and amount you’ve donated to them  long-term and retrieve your tax-forms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